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8"/>
  </p:notesMasterIdLst>
  <p:handoutMasterIdLst>
    <p:handoutMasterId r:id="rId9"/>
  </p:handoutMasterIdLst>
  <p:sldIdLst>
    <p:sldId id="27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E01"/>
    <a:srgbClr val="000000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howGuides="1">
      <p:cViewPr varScale="1">
        <p:scale>
          <a:sx n="82" d="100"/>
          <a:sy n="82" d="100"/>
        </p:scale>
        <p:origin x="509" y="62"/>
      </p:cViewPr>
      <p:guideLst>
        <p:guide orient="horz" pos="1049"/>
        <p:guide pos="2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Futura Cyrillic Book" panose="020B0502020204020303" charset="0"/>
              </a:rPr>
              <a:t>11/26/2024</a:t>
            </a:fld>
            <a:endParaRPr lang="en-US">
              <a:latin typeface="Futura Cyrillic Book" panose="020B0502020204020303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Futura Cyrillic Book" panose="020B0502020204020303" charset="0"/>
              </a:rPr>
              <a:t>‹#›</a:t>
            </a:fld>
            <a:endParaRPr lang="en-US">
              <a:latin typeface="Futura Cyrillic Book" panose="020B05020202040203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3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0ECD8AD1-49EC-45F2-A2FF-1FE3195688C5}" type="datetimeFigureOut">
              <a:rPr lang="en-IN" smtClean="0"/>
              <a:t>26-11-2024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7782813F-5D25-4BB6-888C-4601F85758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132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2813F-5D25-4BB6-888C-4601F85758C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20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35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274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4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9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01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400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401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12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400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2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36B80835-DEB3-4275-B379-2566D87801AD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5999-A99C-46D6-BFDA-AEFA180EA74F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24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7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pic>
        <p:nvPicPr>
          <p:cNvPr id="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83" y="1851809"/>
            <a:ext cx="3006356" cy="23759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 err="1">
                <a:solidFill>
                  <a:schemeClr val="bg1"/>
                </a:solidFill>
              </a:rPr>
              <a:t>Dept</a:t>
            </a:r>
            <a:r>
              <a:rPr lang="en-US" dirty="0">
                <a:solidFill>
                  <a:schemeClr val="bg1"/>
                </a:solidFill>
              </a:rPr>
              <a:t> of ECE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9" r="12453"/>
          <a:stretch>
            <a:fillRect/>
          </a:stretch>
        </p:blipFill>
        <p:spPr>
          <a:xfrm>
            <a:off x="2424931" y="4959072"/>
            <a:ext cx="9071069" cy="1898928"/>
          </a:xfrm>
          <a:prstGeom prst="rect">
            <a:avLst/>
          </a:prstGeom>
        </p:spPr>
      </p:pic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18" name="Group 17"/>
          <p:cNvGrpSpPr/>
          <p:nvPr/>
        </p:nvGrpSpPr>
        <p:grpSpPr>
          <a:xfrm>
            <a:off x="4265296" y="1385570"/>
            <a:ext cx="6069965" cy="1770380"/>
            <a:chOff x="4121" y="2182"/>
            <a:chExt cx="9559" cy="2788"/>
          </a:xfrm>
        </p:grpSpPr>
        <p:grpSp>
          <p:nvGrpSpPr>
            <p:cNvPr id="17" name="Group 16"/>
            <p:cNvGrpSpPr/>
            <p:nvPr/>
          </p:nvGrpSpPr>
          <p:grpSpPr>
            <a:xfrm>
              <a:off x="4121" y="2182"/>
              <a:ext cx="1837" cy="539"/>
              <a:chOff x="4882" y="2182"/>
              <a:chExt cx="1837" cy="539"/>
            </a:xfrm>
          </p:grpSpPr>
          <p:sp>
            <p:nvSpPr>
              <p:cNvPr id="13" name="VISION"/>
              <p:cNvSpPr/>
              <p:nvPr/>
            </p:nvSpPr>
            <p:spPr>
              <a:xfrm>
                <a:off x="4931" y="2182"/>
                <a:ext cx="1788" cy="539"/>
              </a:xfrm>
              <a:prstGeom prst="roundRect">
                <a:avLst>
                  <a:gd name="adj" fmla="val 25046"/>
                </a:avLst>
              </a:prstGeom>
              <a:solidFill>
                <a:srgbClr val="F28E01"/>
              </a:solidFill>
              <a:ln w="25400">
                <a:noFill/>
              </a:ln>
            </p:spPr>
            <p:txBody>
              <a:bodyPr lIns="50800" tIns="50800" rIns="0" bIns="50800" anchor="ctr"/>
              <a:lstStyle/>
              <a:p>
                <a:pPr lvl="2" algn="ctr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4" name="Content Placeholder 2"/>
              <p:cNvSpPr txBox="1"/>
              <p:nvPr/>
            </p:nvSpPr>
            <p:spPr>
              <a:xfrm>
                <a:off x="4882" y="2182"/>
                <a:ext cx="1790" cy="539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dirty="0">
                    <a:latin typeface="Futura-Bold" charset="0"/>
                    <a:cs typeface="Futura-Bold" charset="0"/>
                  </a:rPr>
                  <a:t>Overveiw</a:t>
                </a: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4170" y="2420"/>
              <a:ext cx="9510" cy="2550"/>
              <a:chOff x="4170" y="2420"/>
              <a:chExt cx="9510" cy="2550"/>
            </a:xfrm>
          </p:grpSpPr>
          <p:sp>
            <p:nvSpPr>
              <p:cNvPr id="11" name="VISION"/>
              <p:cNvSpPr/>
              <p:nvPr/>
            </p:nvSpPr>
            <p:spPr>
              <a:xfrm>
                <a:off x="4170" y="2420"/>
                <a:ext cx="9511" cy="2551"/>
              </a:xfrm>
              <a:prstGeom prst="roundRect">
                <a:avLst>
                  <a:gd name="adj" fmla="val 23329"/>
                </a:avLst>
              </a:prstGeom>
              <a:gradFill rotWithShape="0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28E01">
                      <a:alpha val="26000"/>
                      <a:lumMod val="75000"/>
                      <a:lumOff val="25000"/>
                    </a:srgbClr>
                  </a:gs>
                </a:gsLst>
                <a:lin ang="16200000" scaled="0"/>
              </a:gradFill>
              <a:ln w="25400">
                <a:noFill/>
              </a:ln>
            </p:spPr>
            <p:txBody>
              <a:bodyPr lIns="50800" tIns="50800" rIns="50800" bIns="50800" anchor="ctr"/>
              <a:lstStyle/>
              <a:p>
                <a:pPr lvl="2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653" y="2901"/>
                <a:ext cx="8546" cy="1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300" dirty="0">
                    <a:latin typeface="Futura Cyrillic Book" panose="020B0502020204020303" charset="0"/>
                    <a:cs typeface="Futura Cyrillic Book" panose="020B0502020204020303" charset="0"/>
                  </a:rPr>
                  <a:t>Acharya stands as a beacon of excellence in higher education, boasting a legacy of academic distinction since its establishment in 1990. We offer a transformative educational experience, fostering holistic development, nurturing innovation and providing world-class facilities to ensure an enriching journey for our students.</a:t>
                </a:r>
              </a:p>
            </p:txBody>
          </p:sp>
        </p:grp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410" y="3069000"/>
            <a:ext cx="3188043" cy="1239884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21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22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2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 err="1">
                <a:solidFill>
                  <a:schemeClr val="bg1"/>
                </a:solidFill>
              </a:rPr>
              <a:t>Dept</a:t>
            </a:r>
            <a:r>
              <a:rPr lang="en-US" dirty="0">
                <a:solidFill>
                  <a:schemeClr val="bg1"/>
                </a:solidFill>
              </a:rPr>
              <a:t> of ECE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432" y="2386185"/>
            <a:ext cx="9081568" cy="4493761"/>
          </a:xfrm>
          <a:prstGeom prst="rect">
            <a:avLst/>
          </a:prstGeom>
        </p:spPr>
      </p:pic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40" name="Group 39"/>
          <p:cNvGrpSpPr/>
          <p:nvPr/>
        </p:nvGrpSpPr>
        <p:grpSpPr>
          <a:xfrm>
            <a:off x="4296410" y="1269366"/>
            <a:ext cx="4349750" cy="897255"/>
            <a:chOff x="4260" y="1285"/>
            <a:chExt cx="6850" cy="1413"/>
          </a:xfrm>
        </p:grpSpPr>
        <p:sp>
          <p:nvSpPr>
            <p:cNvPr id="10" name="Content Placeholder 2"/>
            <p:cNvSpPr txBox="1"/>
            <p:nvPr/>
          </p:nvSpPr>
          <p:spPr>
            <a:xfrm>
              <a:off x="4261" y="1285"/>
              <a:ext cx="5705" cy="5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dirty="0">
                  <a:latin typeface="Futura-Bold" charset="0"/>
                  <a:cs typeface="Futura-Bold" charset="0"/>
                </a:rPr>
                <a:t>11 Institutions, Infinite Possibilities</a:t>
              </a: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4260" y="1823"/>
              <a:ext cx="6850" cy="875"/>
              <a:chOff x="4260" y="1823"/>
              <a:chExt cx="6850" cy="875"/>
            </a:xfrm>
          </p:grpSpPr>
          <p:sp>
            <p:nvSpPr>
              <p:cNvPr id="2" name="VISION"/>
              <p:cNvSpPr/>
              <p:nvPr/>
            </p:nvSpPr>
            <p:spPr>
              <a:xfrm>
                <a:off x="4261" y="1823"/>
                <a:ext cx="6143" cy="875"/>
              </a:xfrm>
              <a:prstGeom prst="roundRect">
                <a:avLst>
                  <a:gd name="adj" fmla="val 23329"/>
                </a:avLst>
              </a:prstGeom>
              <a:gradFill rotWithShape="0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28E01">
                      <a:alpha val="26000"/>
                      <a:lumMod val="75000"/>
                      <a:lumOff val="25000"/>
                    </a:srgbClr>
                  </a:gs>
                </a:gsLst>
                <a:lin ang="16200000" scaled="0"/>
              </a:gradFill>
              <a:ln w="25400">
                <a:noFill/>
              </a:ln>
            </p:spPr>
            <p:txBody>
              <a:bodyPr lIns="50800" tIns="50800" rIns="50800" bIns="50800" anchor="ctr"/>
              <a:lstStyle/>
              <a:p>
                <a:pPr lvl="2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5" name="Text Box 14"/>
              <p:cNvSpPr txBox="1"/>
              <p:nvPr/>
            </p:nvSpPr>
            <p:spPr>
              <a:xfrm>
                <a:off x="4260" y="2031"/>
                <a:ext cx="6850" cy="4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00" dirty="0">
                    <a:latin typeface="Futura Cyrillic Book" panose="020B0502020204020303" charset="0"/>
                    <a:cs typeface="Futura Cyrillic Book" panose="020B0502020204020303" charset="0"/>
                    <a:sym typeface="+mn-ea"/>
                  </a:rPr>
                  <a:t>We provide 100+ programs across 50 academic streams.</a:t>
                </a:r>
                <a:endParaRPr lang="en-US" sz="1300"/>
              </a:p>
            </p:txBody>
          </p:sp>
        </p:grpSp>
      </p:grpSp>
      <p:grpSp>
        <p:nvGrpSpPr>
          <p:cNvPr id="33" name="Group 32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 err="1">
                <a:solidFill>
                  <a:schemeClr val="bg1"/>
                </a:solidFill>
              </a:rPr>
              <a:t>Dept</a:t>
            </a:r>
            <a:r>
              <a:rPr lang="en-US" dirty="0">
                <a:solidFill>
                  <a:schemeClr val="bg1"/>
                </a:solidFill>
              </a:rPr>
              <a:t> of ECE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81</Words>
  <Application>Microsoft Office PowerPoint</Application>
  <PresentationFormat>Widescreen</PresentationFormat>
  <Paragraphs>11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Calibri Light</vt:lpstr>
      <vt:lpstr>Futura Cyrillic Book</vt:lpstr>
      <vt:lpstr>Futura-Bold</vt:lpstr>
      <vt:lpstr>1_Custom Design</vt:lpstr>
      <vt:lpstr>Custom Design</vt:lpstr>
      <vt:lpstr>2_Custom Design</vt:lpstr>
      <vt:lpstr>3_Custom Design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 aip</dc:creator>
  <cp:lastModifiedBy>Soumya Tyagaraj</cp:lastModifiedBy>
  <cp:revision>33</cp:revision>
  <dcterms:created xsi:type="dcterms:W3CDTF">2021-09-07T04:22:00Z</dcterms:created>
  <dcterms:modified xsi:type="dcterms:W3CDTF">2024-11-26T09:19:55Z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